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5" r:id="rId1"/>
  </p:sldMasterIdLst>
  <p:notesMasterIdLst>
    <p:notesMasterId r:id="rId22"/>
  </p:notesMasterIdLst>
  <p:sldIdLst>
    <p:sldId id="256" r:id="rId2"/>
    <p:sldId id="257" r:id="rId3"/>
    <p:sldId id="258" r:id="rId4"/>
    <p:sldId id="280" r:id="rId5"/>
    <p:sldId id="291" r:id="rId6"/>
    <p:sldId id="281" r:id="rId7"/>
    <p:sldId id="282" r:id="rId8"/>
    <p:sldId id="283" r:id="rId9"/>
    <p:sldId id="284" r:id="rId10"/>
    <p:sldId id="260" r:id="rId11"/>
    <p:sldId id="263" r:id="rId12"/>
    <p:sldId id="264" r:id="rId13"/>
    <p:sldId id="265" r:id="rId14"/>
    <p:sldId id="274" r:id="rId15"/>
    <p:sldId id="285" r:id="rId16"/>
    <p:sldId id="286" r:id="rId17"/>
    <p:sldId id="287" r:id="rId18"/>
    <p:sldId id="288" r:id="rId19"/>
    <p:sldId id="289" r:id="rId20"/>
    <p:sldId id="290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59"/>
    <p:restoredTop sz="94599"/>
  </p:normalViewPr>
  <p:slideViewPr>
    <p:cSldViewPr snapToGrid="0" snapToObjects="1">
      <p:cViewPr varScale="1">
        <p:scale>
          <a:sx n="84" d="100"/>
          <a:sy n="84" d="100"/>
        </p:scale>
        <p:origin x="1402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C3320E-34BA-6D43-9C3F-6F1C854D8B03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FC161-B3F5-EA48-9114-4D9BE9D74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36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2FC161-B3F5-EA48-9114-4D9BE9D74D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168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 types of connections – “Connecting  to the Internet” video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95BC64-56BD-3243-9342-0F07328F28D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397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5" y="2030137"/>
            <a:ext cx="531495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1475" y="4509812"/>
            <a:ext cx="531495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46CEB6-A2B4-4CDB-8126-E210FBCCC7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91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388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83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380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10E5-36D2-264E-A811-73313D90BC9B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9605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8701E-CAF4-4159-9B3E-41C86DFFA30D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7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D728701E-CAF4-4159-9B3E-41C86DFFA30D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162F1D00-BD13-4404-86B0-79703945A0A7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4979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710E5-36D2-264E-A811-73313D90BC9B}" type="datetimeFigureOut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C18F4-458E-8540-9DA3-4E8ED8A894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6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90" r:id="rId3"/>
    <p:sldLayoutId id="2147483791" r:id="rId4"/>
    <p:sldLayoutId id="2147483797" r:id="rId5"/>
    <p:sldLayoutId id="2147483798" r:id="rId6"/>
    <p:sldLayoutId id="2147483800" r:id="rId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oogle.com/" TargetMode="Externa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2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412" y="2607653"/>
            <a:ext cx="5314950" cy="2902810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latin typeface="+mn-lt"/>
              </a:rPr>
              <a:t>ICT </a:t>
            </a:r>
            <a:r>
              <a:rPr lang="en-US" b="1" dirty="0" smtClean="0">
                <a:latin typeface="+mn-lt"/>
              </a:rPr>
              <a:t>Communications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Lesson 1:</a:t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/>
            </a:r>
            <a:br>
              <a:rPr lang="en-US" b="1" dirty="0" smtClean="0">
                <a:latin typeface="+mn-lt"/>
              </a:rPr>
            </a:br>
            <a:r>
              <a:rPr lang="en-US" b="1" dirty="0" smtClean="0">
                <a:latin typeface="+mn-lt"/>
              </a:rPr>
              <a:t>Using the Internet and the World Wide Web</a:t>
            </a:r>
            <a:endParaRPr lang="en-US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6637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0561169"/>
              </p:ext>
            </p:extLst>
          </p:nvPr>
        </p:nvGraphicFramePr>
        <p:xfrm>
          <a:off x="916605" y="1776306"/>
          <a:ext cx="7310790" cy="4609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Document" r:id="rId5" imgW="6083300" imgH="3835400" progId="Word.Document.12">
                  <p:embed/>
                </p:oleObj>
              </mc:Choice>
              <mc:Fallback>
                <p:oleObj name="Document" r:id="rId5" imgW="6083300" imgH="3835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6605" y="1776306"/>
                        <a:ext cx="7310790" cy="4609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connections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5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URL – DNS – IP address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98874" y="2447366"/>
            <a:ext cx="3657600" cy="288782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hlinkClick r:id="rId2"/>
              </a:rPr>
              <a:t>www.google.com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4399878" y="2447366"/>
            <a:ext cx="3657600" cy="42965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216.239.39.99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URL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IP Address</a:t>
            </a:r>
            <a:endParaRPr lang="en-US" dirty="0"/>
          </a:p>
        </p:txBody>
      </p:sp>
      <p:sp>
        <p:nvSpPr>
          <p:cNvPr id="10" name="Content Placeholder 5"/>
          <p:cNvSpPr txBox="1">
            <a:spLocks/>
          </p:cNvSpPr>
          <p:nvPr/>
        </p:nvSpPr>
        <p:spPr>
          <a:xfrm>
            <a:off x="498874" y="2447366"/>
            <a:ext cx="3657600" cy="28878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mtClean="0">
                <a:hlinkClick r:id="rId2"/>
              </a:rPr>
              <a:t>www.google.com</a:t>
            </a:r>
            <a:r>
              <a:rPr lang="en-US" smtClean="0"/>
              <a:t>	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16028" t="39365" r="43971" b="37221"/>
          <a:stretch/>
        </p:blipFill>
        <p:spPr>
          <a:xfrm>
            <a:off x="917341" y="3006726"/>
            <a:ext cx="6719005" cy="245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5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/>
              <a:t>Server name: </a:t>
            </a:r>
            <a:r>
              <a:rPr lang="en-US" sz="2000" dirty="0"/>
              <a:t>name given to a server (usually “www” can be anything that helps distinguish it from other servers on the same </a:t>
            </a:r>
            <a:r>
              <a:rPr lang="en-US" sz="2000" dirty="0" smtClean="0"/>
              <a:t>network)</a:t>
            </a:r>
            <a:endParaRPr lang="en-US" sz="2000" dirty="0"/>
          </a:p>
          <a:p>
            <a:r>
              <a:rPr lang="en-US" sz="2000" b="1" dirty="0"/>
              <a:t>Domain name: </a:t>
            </a:r>
            <a:r>
              <a:rPr lang="en-US" sz="2000" dirty="0"/>
              <a:t>the name registered to a specific </a:t>
            </a:r>
            <a:r>
              <a:rPr lang="en-US" sz="2000" dirty="0" smtClean="0"/>
              <a:t>Web </a:t>
            </a:r>
            <a:r>
              <a:rPr lang="en-US" sz="2000" dirty="0"/>
              <a:t>site – usually a common name like “Google”   “IBM”  “Nike”</a:t>
            </a:r>
          </a:p>
          <a:p>
            <a:r>
              <a:rPr lang="en-US" sz="2000" b="1" dirty="0"/>
              <a:t>Top level domain: </a:t>
            </a:r>
            <a:r>
              <a:rPr lang="en-US" sz="2000" dirty="0"/>
              <a:t>the 3</a:t>
            </a:r>
            <a:r>
              <a:rPr lang="en-US" sz="2000" baseline="30000" dirty="0"/>
              <a:t>rd</a:t>
            </a:r>
            <a:r>
              <a:rPr lang="en-US" sz="2000" dirty="0"/>
              <a:t> part of a URL that tends to identify what “type” of </a:t>
            </a:r>
            <a:r>
              <a:rPr lang="en-US" sz="2000" dirty="0" smtClean="0"/>
              <a:t>Web </a:t>
            </a:r>
            <a:r>
              <a:rPr lang="en-US" sz="2000" dirty="0"/>
              <a:t>site it is: </a:t>
            </a:r>
            <a:r>
              <a:rPr lang="en-US" sz="2000" dirty="0" err="1"/>
              <a:t>edu</a:t>
            </a:r>
            <a:r>
              <a:rPr lang="en-US" sz="2000" dirty="0"/>
              <a:t>, </a:t>
            </a:r>
            <a:r>
              <a:rPr lang="en-US" sz="2000" dirty="0" err="1"/>
              <a:t>gov</a:t>
            </a:r>
            <a:r>
              <a:rPr lang="en-US" sz="2000" dirty="0"/>
              <a:t>, com, </a:t>
            </a:r>
            <a:r>
              <a:rPr lang="en-US" sz="2000" dirty="0" smtClean="0"/>
              <a:t>etc.</a:t>
            </a:r>
            <a:endParaRPr lang="en-US" sz="2000" dirty="0"/>
          </a:p>
          <a:p>
            <a:r>
              <a:rPr lang="en-US" sz="2000" dirty="0"/>
              <a:t>All 3 parts together create a “unique” address just like a street </a:t>
            </a:r>
            <a:r>
              <a:rPr lang="en-US" sz="2000" dirty="0" smtClean="0"/>
              <a:t>address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sz="2400" dirty="0" err="1" smtClean="0"/>
              <a:t>www.google.com</a:t>
            </a:r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addresses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70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83637"/>
              </p:ext>
            </p:extLst>
          </p:nvPr>
        </p:nvGraphicFramePr>
        <p:xfrm>
          <a:off x="120682" y="1953132"/>
          <a:ext cx="9023318" cy="42246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Document" r:id="rId3" imgW="6099983" imgH="2793273" progId="Word.Document.12">
                  <p:embed/>
                </p:oleObj>
              </mc:Choice>
              <mc:Fallback>
                <p:oleObj name="Document" r:id="rId3" imgW="6099983" imgH="2793273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682" y="1953132"/>
                        <a:ext cx="9023318" cy="42246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level domains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9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Communications</a:t>
            </a:r>
            <a:br>
              <a:rPr lang="en-US" dirty="0" smtClean="0"/>
            </a:br>
            <a:r>
              <a:rPr lang="en-US" dirty="0" smtClean="0"/>
              <a:t>World Wide Web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1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b="1" dirty="0"/>
              <a:t>Hypertext Markup Language (HTML)</a:t>
            </a:r>
            <a:r>
              <a:rPr lang="en-US" dirty="0"/>
              <a:t> — the code used to format Web pages and create hyperlinks between documents.</a:t>
            </a:r>
          </a:p>
          <a:p>
            <a:pPr lvl="0"/>
            <a:r>
              <a:rPr lang="en-US" b="1" dirty="0"/>
              <a:t>Uniform Resource Locators (URLs)</a:t>
            </a:r>
            <a:r>
              <a:rPr lang="en-US" dirty="0"/>
              <a:t> — the unique addresses for resources on the Web. Also called Uniform Resource Identifiers (URIs).</a:t>
            </a:r>
          </a:p>
          <a:p>
            <a:pPr lvl="0"/>
            <a:r>
              <a:rPr lang="en-US" b="1" dirty="0"/>
              <a:t>Hypertext Transfer Protocol (HTTP)</a:t>
            </a:r>
            <a:r>
              <a:rPr lang="en-US" dirty="0"/>
              <a:t> — the communication rules for sending and receiving information online.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Web Technologies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0324" y="4182326"/>
            <a:ext cx="2769530" cy="22267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0930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7545194" cy="102908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E</a:t>
            </a:r>
            <a:r>
              <a:rPr lang="en-US" dirty="0" smtClean="0"/>
              <a:t>nables </a:t>
            </a:r>
            <a:r>
              <a:rPr lang="en-US" dirty="0"/>
              <a:t>your computer to retrieve and display Web pages </a:t>
            </a:r>
            <a:endParaRPr lang="en-US" dirty="0" smtClean="0"/>
          </a:p>
          <a:p>
            <a:r>
              <a:rPr lang="en-US" dirty="0"/>
              <a:t>Chrome, Firefox, Safari, Internet Explorer, and Opera </a:t>
            </a:r>
            <a:endParaRPr lang="en-US" dirty="0" smtClean="0"/>
          </a:p>
          <a:p>
            <a:r>
              <a:rPr lang="en-US" dirty="0" smtClean="0"/>
              <a:t>Not </a:t>
            </a:r>
            <a:r>
              <a:rPr lang="en-US" dirty="0"/>
              <a:t>all browsers render the HTML page formatting with absolute </a:t>
            </a:r>
            <a:r>
              <a:rPr lang="en-US" dirty="0" smtClean="0"/>
              <a:t>consistency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Browsers</a:t>
            </a:r>
            <a:endParaRPr lang="en-US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683834" y="269859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073" name="Diagram 2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253" y="3245004"/>
            <a:ext cx="4616605" cy="2968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29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dirty="0" smtClean="0"/>
              <a:t>uilt-in </a:t>
            </a:r>
            <a:r>
              <a:rPr lang="en-US" dirty="0"/>
              <a:t>connections to other related Web pages, programmed into the text on the </a:t>
            </a:r>
            <a:r>
              <a:rPr lang="en-US" dirty="0" smtClean="0"/>
              <a:t>page.</a:t>
            </a:r>
            <a:endParaRPr lang="en-US" dirty="0" smtClean="0"/>
          </a:p>
          <a:p>
            <a:pPr lvl="0"/>
            <a:r>
              <a:rPr lang="en-US" dirty="0"/>
              <a:t>To another location within a page. </a:t>
            </a:r>
          </a:p>
          <a:p>
            <a:pPr lvl="0"/>
            <a:r>
              <a:rPr lang="en-US" dirty="0"/>
              <a:t>To another page within the same </a:t>
            </a:r>
            <a:r>
              <a:rPr lang="en-US" dirty="0" smtClean="0"/>
              <a:t>site.</a:t>
            </a:r>
            <a:endParaRPr lang="en-US" dirty="0"/>
          </a:p>
          <a:p>
            <a:pPr lvl="0"/>
            <a:r>
              <a:rPr lang="en-US" dirty="0"/>
              <a:t>To a completely different site.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Navigating the Web - Hyperlinks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7497" y="4001294"/>
            <a:ext cx="3810000" cy="2133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509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2679468"/>
          </a:xfrm>
        </p:spPr>
        <p:txBody>
          <a:bodyPr>
            <a:normAutofit/>
          </a:bodyPr>
          <a:lstStyle/>
          <a:p>
            <a:pPr lvl="0"/>
            <a:r>
              <a:rPr lang="en-US" sz="2000" dirty="0"/>
              <a:t>C</a:t>
            </a:r>
            <a:r>
              <a:rPr lang="en-US" sz="2000" dirty="0" smtClean="0"/>
              <a:t>ursor </a:t>
            </a:r>
            <a:r>
              <a:rPr lang="en-US" sz="2000" dirty="0"/>
              <a:t>changes to the shape of a hand when you hover it over a </a:t>
            </a:r>
            <a:r>
              <a:rPr lang="en-US" sz="2000" dirty="0" smtClean="0"/>
              <a:t>hyperlink.</a:t>
            </a:r>
            <a:endParaRPr lang="en-US" sz="2000" dirty="0" smtClean="0"/>
          </a:p>
          <a:p>
            <a:pPr lvl="0"/>
            <a:r>
              <a:rPr lang="en-US" sz="2000" dirty="0"/>
              <a:t>S</a:t>
            </a:r>
            <a:r>
              <a:rPr lang="en-US" sz="2000" dirty="0" smtClean="0"/>
              <a:t>ometimes </a:t>
            </a:r>
            <a:r>
              <a:rPr lang="en-US" sz="2000" dirty="0"/>
              <a:t>the hyperlink text will change colors. </a:t>
            </a:r>
          </a:p>
          <a:p>
            <a:pPr lvl="0"/>
            <a:r>
              <a:rPr lang="en-US" sz="2000" dirty="0"/>
              <a:t>Underlined text is a common convention for hyperlinks on older </a:t>
            </a:r>
            <a:r>
              <a:rPr lang="en-US" sz="2000" dirty="0" smtClean="0"/>
              <a:t>pages.</a:t>
            </a:r>
            <a:endParaRPr lang="en-US" sz="2000" dirty="0" smtClean="0"/>
          </a:p>
          <a:p>
            <a:pPr lvl="0"/>
            <a:r>
              <a:rPr lang="en-US" sz="2000" dirty="0" smtClean="0"/>
              <a:t>Once clicked, </a:t>
            </a:r>
            <a:r>
              <a:rPr lang="en-US" sz="2000" dirty="0"/>
              <a:t>the hyperlink text pointing to that page will change to a different color, indicating that the page has already been viewed. 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Hyperlinks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7017" y="4684635"/>
            <a:ext cx="42799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1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sz="2000" dirty="0"/>
              <a:t>D</a:t>
            </a:r>
            <a:r>
              <a:rPr lang="en-US" sz="2000" dirty="0" smtClean="0"/>
              <a:t>ownload a </a:t>
            </a:r>
            <a:r>
              <a:rPr lang="en-US" sz="2000" dirty="0"/>
              <a:t>file to your computer. </a:t>
            </a:r>
          </a:p>
          <a:p>
            <a:pPr lvl="0"/>
            <a:r>
              <a:rPr lang="en-US" sz="2000" dirty="0" smtClean="0"/>
              <a:t>Open an </a:t>
            </a:r>
            <a:r>
              <a:rPr lang="en-US" sz="2000" dirty="0"/>
              <a:t>e-mail client and send a message pre-addressed to a person or service </a:t>
            </a:r>
            <a:r>
              <a:rPr lang="en-US" sz="2000" dirty="0" smtClean="0"/>
              <a:t>department.</a:t>
            </a:r>
            <a:endParaRPr lang="en-US" sz="2000" dirty="0" smtClean="0"/>
          </a:p>
          <a:p>
            <a:pPr lvl="0"/>
            <a:r>
              <a:rPr lang="en-US" sz="2000" dirty="0" smtClean="0"/>
              <a:t>Access content </a:t>
            </a:r>
            <a:r>
              <a:rPr lang="en-US" sz="2000" dirty="0"/>
              <a:t>from search results when you search for </a:t>
            </a:r>
            <a:r>
              <a:rPr lang="en-US" sz="2000" dirty="0" smtClean="0"/>
              <a:t>information.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Uses for Links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81" y="3380423"/>
            <a:ext cx="5684024" cy="279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9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 – Lesson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9841" y="2512277"/>
            <a:ext cx="3868340" cy="368458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2.1.1: Define “Internet,” and explain how it uses protocols and data packets to enable computers to communicate</a:t>
            </a:r>
            <a:r>
              <a:rPr lang="en-US" dirty="0" smtClean="0"/>
              <a:t>.</a:t>
            </a:r>
          </a:p>
          <a:p>
            <a:r>
              <a:rPr lang="en-US" dirty="0" smtClean="0"/>
              <a:t>2.1.2</a:t>
            </a:r>
            <a:r>
              <a:rPr lang="en-US" dirty="0"/>
              <a:t>: Identify requirements for connecting to the Internet.</a:t>
            </a:r>
          </a:p>
          <a:p>
            <a:r>
              <a:rPr lang="en-US" dirty="0"/>
              <a:t>2.1.3: Compare various Internet connection types (e.g., dial-up, cable, DSL, broadband, wireless, fiber-optic). </a:t>
            </a:r>
          </a:p>
          <a:p>
            <a:r>
              <a:rPr lang="en-US" dirty="0"/>
              <a:t>2.1.4: Describe Internet addressing, including domain names, IP addresses, DNS.</a:t>
            </a:r>
          </a:p>
          <a:p>
            <a:r>
              <a:rPr lang="en-US" dirty="0"/>
              <a:t>2.1.5: Compare various top-level domains (.com, .org, .</a:t>
            </a:r>
            <a:r>
              <a:rPr lang="en-US" dirty="0" err="1"/>
              <a:t>edu</a:t>
            </a:r>
            <a:r>
              <a:rPr lang="en-US" dirty="0"/>
              <a:t>, .</a:t>
            </a:r>
            <a:r>
              <a:rPr lang="en-US" dirty="0" err="1"/>
              <a:t>gov</a:t>
            </a:r>
            <a:r>
              <a:rPr lang="en-US" dirty="0"/>
              <a:t>, </a:t>
            </a:r>
            <a:r>
              <a:rPr lang="en-US" dirty="0" err="1"/>
              <a:t>.net</a:t>
            </a:r>
            <a:r>
              <a:rPr lang="en-US" dirty="0"/>
              <a:t>, .mil)</a:t>
            </a:r>
            <a:r>
              <a:rPr lang="en-US" dirty="0" smtClean="0"/>
              <a:t>.</a:t>
            </a:r>
          </a:p>
          <a:p>
            <a:endParaRPr lang="en-US" b="1" dirty="0"/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2.1.6: Distinguish the Internet from the World Wide Web.</a:t>
            </a:r>
          </a:p>
          <a:p>
            <a:r>
              <a:rPr lang="en-US" dirty="0"/>
              <a:t>2.1.7: Explain how web browsers and web servers interact to provide information to users.</a:t>
            </a:r>
          </a:p>
          <a:p>
            <a:r>
              <a:rPr lang="en-US" dirty="0"/>
              <a:t>2.1.8: Define “Uniform Resource Locator (URL)” and identify associated protocols, including http//:, ftp//:, mailto//:.</a:t>
            </a:r>
          </a:p>
          <a:p>
            <a:r>
              <a:rPr lang="en-US" dirty="0"/>
              <a:t>2.1.9: Use various techniques and tools to navigate and access information on the Web, including hyperlinks, </a:t>
            </a:r>
            <a:r>
              <a:rPr lang="en-US" dirty="0" smtClean="0"/>
              <a:t>Web page </a:t>
            </a:r>
            <a:r>
              <a:rPr lang="en-US" dirty="0"/>
              <a:t>and browser components, file downloads.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1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77847" y="2113875"/>
            <a:ext cx="6788306" cy="461496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b="1" i="1" dirty="0" smtClean="0"/>
              <a:t>Back </a:t>
            </a:r>
            <a:r>
              <a:rPr lang="en-US" b="1" i="1" dirty="0"/>
              <a:t>and Forward buttons</a:t>
            </a:r>
            <a:r>
              <a:rPr lang="en-US" b="1" dirty="0"/>
              <a:t> </a:t>
            </a:r>
            <a:r>
              <a:rPr lang="en-US" b="1" dirty="0" smtClean="0"/>
              <a:t>- </a:t>
            </a:r>
            <a:r>
              <a:rPr lang="en-US" b="1" i="1" dirty="0" smtClean="0"/>
              <a:t>Address </a:t>
            </a:r>
            <a:r>
              <a:rPr lang="en-US" b="1" i="1" dirty="0"/>
              <a:t>bar </a:t>
            </a:r>
            <a:r>
              <a:rPr lang="en-US" i="1" dirty="0" smtClean="0"/>
              <a:t>- </a:t>
            </a:r>
            <a:r>
              <a:rPr lang="en-US" b="1" i="1" dirty="0"/>
              <a:t>Menu button </a:t>
            </a:r>
            <a:endParaRPr lang="en-US" b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Browser tools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0" r="7927" b="80417"/>
          <a:stretch/>
        </p:blipFill>
        <p:spPr>
          <a:xfrm>
            <a:off x="628650" y="2998557"/>
            <a:ext cx="7672039" cy="11191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2820" y="4622631"/>
            <a:ext cx="7147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b="1" i="1" dirty="0" smtClean="0"/>
              <a:t>Reload </a:t>
            </a:r>
            <a:r>
              <a:rPr lang="en-US" b="1" i="1" dirty="0"/>
              <a:t>button </a:t>
            </a:r>
            <a:r>
              <a:rPr lang="en-US" b="1" i="1" dirty="0" smtClean="0"/>
              <a:t>- Home </a:t>
            </a:r>
            <a:r>
              <a:rPr lang="en-US" b="1" i="1" dirty="0"/>
              <a:t>button </a:t>
            </a:r>
            <a:r>
              <a:rPr lang="en-US" b="1" i="1" dirty="0" smtClean="0"/>
              <a:t>- </a:t>
            </a:r>
            <a:r>
              <a:rPr lang="en-US" b="1" i="1" dirty="0"/>
              <a:t>Bookmarks or </a:t>
            </a:r>
            <a:r>
              <a:rPr lang="en-US" b="1" i="1" dirty="0" smtClean="0"/>
              <a:t>Favorites </a:t>
            </a:r>
            <a:r>
              <a:rPr lang="mr-IN" b="1" i="1" dirty="0" smtClean="0"/>
              <a:t>–</a:t>
            </a:r>
            <a:r>
              <a:rPr lang="en-US" b="1" i="1" dirty="0" smtClean="0"/>
              <a:t> New Tab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847493" y="2475571"/>
            <a:ext cx="903249" cy="95900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763536" y="2474450"/>
            <a:ext cx="903249" cy="95900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568068" y="2474450"/>
            <a:ext cx="1494264" cy="959005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1092821" y="3583819"/>
            <a:ext cx="657921" cy="101184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 flipV="1">
            <a:off x="1299119" y="3530135"/>
            <a:ext cx="1934735" cy="103881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305515" y="3117610"/>
            <a:ext cx="3047070" cy="152312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2854712" y="3278459"/>
            <a:ext cx="4174738" cy="1344173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3570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Terminology – Lesson 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06456" y="1869456"/>
            <a:ext cx="3868340" cy="4497890"/>
          </a:xfrm>
        </p:spPr>
        <p:txBody>
          <a:bodyPr>
            <a:noAutofit/>
          </a:bodyPr>
          <a:lstStyle/>
          <a:p>
            <a:pPr>
              <a:spcBef>
                <a:spcPts val="500"/>
              </a:spcBef>
            </a:pPr>
            <a:r>
              <a:rPr lang="en-US" sz="1400" b="1" dirty="0" smtClean="0"/>
              <a:t>Client</a:t>
            </a:r>
            <a:r>
              <a:rPr lang="en-US" sz="1400" dirty="0" smtClean="0"/>
              <a:t> -  a single user computer</a:t>
            </a:r>
          </a:p>
          <a:p>
            <a:pPr>
              <a:spcBef>
                <a:spcPts val="500"/>
              </a:spcBef>
            </a:pPr>
            <a:r>
              <a:rPr lang="en-US" sz="1400" b="1" dirty="0" smtClean="0"/>
              <a:t>Cloud</a:t>
            </a:r>
            <a:r>
              <a:rPr lang="en-US" sz="1400" dirty="0" smtClean="0"/>
              <a:t> – storage space on the Internet that anyone can use or access</a:t>
            </a:r>
          </a:p>
          <a:p>
            <a:pPr>
              <a:spcBef>
                <a:spcPts val="500"/>
              </a:spcBef>
            </a:pPr>
            <a:r>
              <a:rPr lang="en-US" sz="1400" b="1" dirty="0" smtClean="0"/>
              <a:t>DNS</a:t>
            </a:r>
            <a:r>
              <a:rPr lang="en-US" sz="1400" dirty="0" smtClean="0"/>
              <a:t> – reconciles the IP address of a </a:t>
            </a:r>
            <a:r>
              <a:rPr lang="en-US" sz="1400" dirty="0" smtClean="0"/>
              <a:t>Web </a:t>
            </a:r>
            <a:r>
              <a:rPr lang="en-US" sz="1400" dirty="0" smtClean="0"/>
              <a:t>site with its common name URL</a:t>
            </a:r>
          </a:p>
          <a:p>
            <a:pPr>
              <a:spcBef>
                <a:spcPts val="500"/>
              </a:spcBef>
            </a:pPr>
            <a:r>
              <a:rPr lang="en-US" sz="1400" b="1" dirty="0" smtClean="0"/>
              <a:t>Hyperlink</a:t>
            </a:r>
            <a:r>
              <a:rPr lang="en-US" sz="1400" dirty="0" smtClean="0"/>
              <a:t> – a process that enables a user to mouse click a “link” on a </a:t>
            </a:r>
            <a:r>
              <a:rPr lang="en-US" sz="1400" dirty="0" smtClean="0"/>
              <a:t>Web </a:t>
            </a:r>
            <a:r>
              <a:rPr lang="en-US" sz="1400" dirty="0" smtClean="0"/>
              <a:t>page and that link will take them to another location on that page, another </a:t>
            </a:r>
            <a:r>
              <a:rPr lang="en-US" sz="1400" dirty="0" smtClean="0"/>
              <a:t>Web </a:t>
            </a:r>
            <a:r>
              <a:rPr lang="en-US" sz="1400" dirty="0" smtClean="0"/>
              <a:t>page or even another </a:t>
            </a:r>
            <a:r>
              <a:rPr lang="en-US" sz="1400" dirty="0" smtClean="0"/>
              <a:t>Web </a:t>
            </a:r>
            <a:r>
              <a:rPr lang="en-US" sz="1400" dirty="0" smtClean="0"/>
              <a:t>site</a:t>
            </a:r>
          </a:p>
          <a:p>
            <a:pPr>
              <a:spcBef>
                <a:spcPts val="500"/>
              </a:spcBef>
            </a:pPr>
            <a:r>
              <a:rPr lang="en-US" sz="1400" b="1" dirty="0" smtClean="0"/>
              <a:t>Internet</a:t>
            </a:r>
            <a:r>
              <a:rPr lang="en-US" sz="1400" dirty="0" smtClean="0"/>
              <a:t> – connection of millions of  devices all around the world based on TCP/IP</a:t>
            </a:r>
          </a:p>
          <a:p>
            <a:pPr>
              <a:spcBef>
                <a:spcPts val="500"/>
              </a:spcBef>
            </a:pPr>
            <a:r>
              <a:rPr lang="en-US" sz="1400" b="1" dirty="0" smtClean="0"/>
              <a:t>IP Address </a:t>
            </a:r>
            <a:r>
              <a:rPr lang="en-US" sz="1400" dirty="0" smtClean="0"/>
              <a:t>– the unique numerical number assigned to each device that is attached to the Internet</a:t>
            </a:r>
          </a:p>
          <a:p>
            <a:pPr>
              <a:spcBef>
                <a:spcPts val="500"/>
              </a:spcBef>
            </a:pPr>
            <a:r>
              <a:rPr lang="en-US" sz="1400" b="1" dirty="0" smtClean="0"/>
              <a:t>Modem</a:t>
            </a:r>
            <a:r>
              <a:rPr lang="en-US" sz="1400" dirty="0" smtClean="0"/>
              <a:t> – a device used to connect a computer or server to an ISP</a:t>
            </a:r>
          </a:p>
          <a:p>
            <a:pPr>
              <a:spcBef>
                <a:spcPts val="500"/>
              </a:spcBef>
            </a:pPr>
            <a:r>
              <a:rPr lang="en-US" sz="1400" b="1" dirty="0" smtClean="0"/>
              <a:t>Network</a:t>
            </a:r>
            <a:r>
              <a:rPr lang="en-US" sz="1400" dirty="0" smtClean="0"/>
              <a:t> – a group of 2 or more computers connected together to share information or resources</a:t>
            </a:r>
            <a:endParaRPr lang="en-US" sz="14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629150" y="1869456"/>
            <a:ext cx="3887391" cy="4497890"/>
          </a:xfrm>
        </p:spPr>
        <p:txBody>
          <a:bodyPr>
            <a:noAutofit/>
          </a:bodyPr>
          <a:lstStyle/>
          <a:p>
            <a:pPr>
              <a:spcBef>
                <a:spcPts val="500"/>
              </a:spcBef>
            </a:pPr>
            <a:r>
              <a:rPr lang="en-US" sz="1400" b="1" dirty="0" smtClean="0"/>
              <a:t>Packet</a:t>
            </a:r>
            <a:r>
              <a:rPr lang="en-US" sz="1400" dirty="0" smtClean="0"/>
              <a:t> – a piece of information </a:t>
            </a:r>
          </a:p>
          <a:p>
            <a:pPr>
              <a:spcBef>
                <a:spcPts val="500"/>
              </a:spcBef>
            </a:pPr>
            <a:r>
              <a:rPr lang="en-US" sz="1400" b="1" dirty="0" smtClean="0"/>
              <a:t>Server</a:t>
            </a:r>
            <a:r>
              <a:rPr lang="en-US" sz="1400" dirty="0" smtClean="0"/>
              <a:t> – any computer that 2 or more devices can connect and exchange data or resources with at the same time</a:t>
            </a:r>
          </a:p>
          <a:p>
            <a:pPr>
              <a:spcBef>
                <a:spcPts val="500"/>
              </a:spcBef>
            </a:pPr>
            <a:r>
              <a:rPr lang="en-US" sz="1400" b="1" dirty="0" smtClean="0"/>
              <a:t>TCP/IP </a:t>
            </a:r>
            <a:r>
              <a:rPr lang="en-US" sz="1400" dirty="0" smtClean="0"/>
              <a:t>– communication rules that enable 2 or more devices to communicate with each other as a network</a:t>
            </a:r>
          </a:p>
          <a:p>
            <a:pPr>
              <a:spcBef>
                <a:spcPts val="500"/>
              </a:spcBef>
            </a:pPr>
            <a:r>
              <a:rPr lang="en-US" sz="1400" b="1" dirty="0" smtClean="0"/>
              <a:t>URL</a:t>
            </a:r>
            <a:r>
              <a:rPr lang="en-US" sz="1400" dirty="0" smtClean="0"/>
              <a:t> – common name used for a </a:t>
            </a:r>
            <a:r>
              <a:rPr lang="en-US" sz="1400" dirty="0" smtClean="0"/>
              <a:t>Web </a:t>
            </a:r>
            <a:r>
              <a:rPr lang="en-US" sz="1400" dirty="0" smtClean="0"/>
              <a:t>site and consists of the 1) server name 2) domain name 3) top level domain</a:t>
            </a:r>
          </a:p>
          <a:p>
            <a:pPr>
              <a:spcBef>
                <a:spcPts val="500"/>
              </a:spcBef>
            </a:pPr>
            <a:r>
              <a:rPr lang="en-US" sz="1400" b="1" dirty="0" smtClean="0"/>
              <a:t>Web browser </a:t>
            </a:r>
            <a:r>
              <a:rPr lang="en-US" sz="1400" dirty="0" smtClean="0"/>
              <a:t>– client based software that enables a computer to read and interact with a </a:t>
            </a:r>
            <a:r>
              <a:rPr lang="en-US" sz="1400" dirty="0" smtClean="0"/>
              <a:t>Web </a:t>
            </a:r>
            <a:r>
              <a:rPr lang="en-US" sz="1400" dirty="0" smtClean="0"/>
              <a:t>site</a:t>
            </a:r>
          </a:p>
          <a:p>
            <a:pPr>
              <a:spcBef>
                <a:spcPts val="500"/>
              </a:spcBef>
            </a:pPr>
            <a:r>
              <a:rPr lang="en-US" sz="1400" b="1" dirty="0" smtClean="0"/>
              <a:t>Web page </a:t>
            </a:r>
            <a:r>
              <a:rPr lang="en-US" sz="1400" dirty="0" smtClean="0"/>
              <a:t>– a single file that is based on </a:t>
            </a:r>
            <a:r>
              <a:rPr lang="en-US" sz="1400" dirty="0" smtClean="0"/>
              <a:t>HTML protocol</a:t>
            </a:r>
            <a:endParaRPr lang="en-US" sz="1400" dirty="0" smtClean="0"/>
          </a:p>
          <a:p>
            <a:pPr>
              <a:spcBef>
                <a:spcPts val="500"/>
              </a:spcBef>
            </a:pPr>
            <a:r>
              <a:rPr lang="en-US" sz="1400" b="1" dirty="0" smtClean="0"/>
              <a:t>Website</a:t>
            </a:r>
            <a:r>
              <a:rPr lang="en-US" sz="1400" dirty="0" smtClean="0"/>
              <a:t> – a collection of related Web pages</a:t>
            </a:r>
          </a:p>
          <a:p>
            <a:pPr>
              <a:spcBef>
                <a:spcPts val="500"/>
              </a:spcBef>
            </a:pPr>
            <a:r>
              <a:rPr lang="en-US" sz="1400" b="1" dirty="0" smtClean="0"/>
              <a:t>Wi-Fi </a:t>
            </a:r>
            <a:r>
              <a:rPr lang="en-US" sz="1400" dirty="0" smtClean="0"/>
              <a:t>– broadband wireless (radio frequency) network connection</a:t>
            </a:r>
          </a:p>
          <a:p>
            <a:pPr>
              <a:spcBef>
                <a:spcPts val="500"/>
              </a:spcBef>
            </a:pPr>
            <a:r>
              <a:rPr lang="en-US" sz="1400" b="1" dirty="0" smtClean="0"/>
              <a:t>World Wide Web </a:t>
            </a:r>
            <a:r>
              <a:rPr lang="en-US" sz="1400" dirty="0" smtClean="0"/>
              <a:t>– the collection of information based on </a:t>
            </a:r>
            <a:r>
              <a:rPr lang="en-US" sz="1400" dirty="0" smtClean="0"/>
              <a:t>HTML that </a:t>
            </a:r>
            <a:r>
              <a:rPr lang="en-US" sz="1400" dirty="0" smtClean="0"/>
              <a:t>is accessed via the Internet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505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Internet vs World Wide Web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461101"/>
            <a:ext cx="3868340" cy="5044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 smtClean="0"/>
              <a:t>Internet</a:t>
            </a:r>
            <a:endParaRPr lang="en-US" sz="20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730" y="1965577"/>
            <a:ext cx="3868340" cy="3684588"/>
          </a:xfrm>
        </p:spPr>
        <p:txBody>
          <a:bodyPr>
            <a:normAutofit/>
          </a:bodyPr>
          <a:lstStyle/>
          <a:p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very large network of networks. </a:t>
            </a:r>
            <a:endParaRPr lang="en-US" dirty="0" smtClean="0"/>
          </a:p>
          <a:p>
            <a:r>
              <a:rPr lang="en-US" b="1" dirty="0" smtClean="0"/>
              <a:t>Networks </a:t>
            </a:r>
            <a:r>
              <a:rPr lang="en-US" dirty="0"/>
              <a:t>consist of </a:t>
            </a:r>
            <a:r>
              <a:rPr lang="en-US" b="1" dirty="0"/>
              <a:t>servers </a:t>
            </a:r>
            <a:r>
              <a:rPr lang="en-US" dirty="0"/>
              <a:t>that store information accessed by various clients. </a:t>
            </a:r>
            <a:endParaRPr lang="en-US" dirty="0" smtClean="0"/>
          </a:p>
          <a:p>
            <a:r>
              <a:rPr lang="en-US" dirty="0"/>
              <a:t>E</a:t>
            </a:r>
            <a:r>
              <a:rPr lang="en-US" dirty="0" smtClean="0"/>
              <a:t>ssentially </a:t>
            </a:r>
            <a:r>
              <a:rPr lang="en-US" dirty="0"/>
              <a:t>hardware machines and data. </a:t>
            </a:r>
            <a:endParaRPr lang="en-US" dirty="0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61101"/>
            <a:ext cx="3887391" cy="5044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 smtClean="0"/>
              <a:t>World Wide Web</a:t>
            </a:r>
            <a:endParaRPr lang="en-US" sz="20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5230" y="1965577"/>
            <a:ext cx="3887391" cy="3684588"/>
          </a:xfrm>
        </p:spPr>
        <p:txBody>
          <a:bodyPr>
            <a:normAutofit/>
          </a:bodyPr>
          <a:lstStyle/>
          <a:p>
            <a:r>
              <a:rPr lang="en-US" dirty="0" smtClean="0"/>
              <a:t>A system </a:t>
            </a:r>
            <a:r>
              <a:rPr lang="en-US" dirty="0"/>
              <a:t>of tools and services that enable us to access the information on the </a:t>
            </a:r>
            <a:r>
              <a:rPr lang="en-US" dirty="0" smtClean="0"/>
              <a:t>Internet.</a:t>
            </a:r>
          </a:p>
          <a:p>
            <a:r>
              <a:rPr lang="en-US" b="1" dirty="0" smtClean="0"/>
              <a:t>Web </a:t>
            </a:r>
            <a:r>
              <a:rPr lang="en-US" b="1" dirty="0"/>
              <a:t>browsers </a:t>
            </a:r>
            <a:r>
              <a:rPr lang="en-US" dirty="0" smtClean="0"/>
              <a:t>— a tool </a:t>
            </a:r>
            <a:r>
              <a:rPr lang="en-US" dirty="0"/>
              <a:t>that </a:t>
            </a:r>
            <a:r>
              <a:rPr lang="en-US" dirty="0" smtClean="0"/>
              <a:t>retrieves </a:t>
            </a:r>
            <a:r>
              <a:rPr lang="en-US" dirty="0"/>
              <a:t>the information </a:t>
            </a:r>
            <a:r>
              <a:rPr lang="en-US" dirty="0" smtClean="0"/>
              <a:t>using the Internet</a:t>
            </a:r>
          </a:p>
          <a:p>
            <a:r>
              <a:rPr lang="en-US" b="1" dirty="0" smtClean="0"/>
              <a:t>Hyperlinks</a:t>
            </a:r>
            <a:r>
              <a:rPr lang="en-US" dirty="0"/>
              <a:t>:</a:t>
            </a:r>
            <a:r>
              <a:rPr lang="en-US" dirty="0" smtClean="0"/>
              <a:t> a key part of the </a:t>
            </a:r>
            <a:r>
              <a:rPr lang="en-US" dirty="0" smtClean="0"/>
              <a:t>Web </a:t>
            </a:r>
            <a:r>
              <a:rPr lang="en-US" dirty="0" smtClean="0"/>
              <a:t>which </a:t>
            </a:r>
            <a:r>
              <a:rPr lang="en-US" dirty="0"/>
              <a:t>connect data resources together, enabling users to "browse" from page to page.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22" y="4505092"/>
            <a:ext cx="4156568" cy="16053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043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28650" y="1825625"/>
            <a:ext cx="4155223" cy="3404297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E-mail </a:t>
            </a:r>
            <a:r>
              <a:rPr lang="en-US" dirty="0"/>
              <a:t>(Mailto://)</a:t>
            </a:r>
          </a:p>
          <a:p>
            <a:r>
              <a:rPr lang="en-US" dirty="0" smtClean="0"/>
              <a:t>Mailing lists</a:t>
            </a:r>
          </a:p>
          <a:p>
            <a:r>
              <a:rPr lang="en-US" dirty="0" smtClean="0"/>
              <a:t>Instant Messaging</a:t>
            </a:r>
          </a:p>
          <a:p>
            <a:r>
              <a:rPr lang="en-US" dirty="0" smtClean="0"/>
              <a:t>Chat rooms</a:t>
            </a:r>
          </a:p>
          <a:p>
            <a:r>
              <a:rPr lang="en-US" dirty="0" smtClean="0"/>
              <a:t>Voice over Internet Protocol (VoIP)</a:t>
            </a:r>
          </a:p>
          <a:p>
            <a:r>
              <a:rPr lang="en-US" dirty="0" smtClean="0"/>
              <a:t>FTP (file upload or download)</a:t>
            </a:r>
          </a:p>
          <a:p>
            <a:r>
              <a:rPr lang="en-US" dirty="0" smtClean="0"/>
              <a:t>Newsgroups</a:t>
            </a:r>
          </a:p>
          <a:p>
            <a:r>
              <a:rPr lang="en-US" dirty="0" smtClean="0"/>
              <a:t>Live streaming (music and video)</a:t>
            </a:r>
          </a:p>
          <a:p>
            <a:r>
              <a:rPr lang="en-US" dirty="0" smtClean="0"/>
              <a:t>Home Security (Apps)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Services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0374" y="3442487"/>
            <a:ext cx="3902283" cy="27559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29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60660" y="1580298"/>
            <a:ext cx="7311018" cy="4842804"/>
          </a:xfrm>
        </p:spPr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r>
              <a:rPr lang="en-US" sz="2000" dirty="0"/>
              <a:t>Data </a:t>
            </a:r>
            <a:r>
              <a:rPr lang="en-US" sz="2000" dirty="0" smtClean="0"/>
              <a:t>is stored </a:t>
            </a:r>
            <a:r>
              <a:rPr lang="en-US" sz="2000" dirty="0"/>
              <a:t>on servers accessed </a:t>
            </a:r>
            <a:r>
              <a:rPr lang="en-US" sz="2000" dirty="0" smtClean="0"/>
              <a:t>from </a:t>
            </a:r>
            <a:r>
              <a:rPr lang="en-US" sz="2000" dirty="0"/>
              <a:t>any location </a:t>
            </a:r>
            <a:r>
              <a:rPr lang="en-US" sz="2000" dirty="0" smtClean="0"/>
              <a:t>with an </a:t>
            </a:r>
            <a:r>
              <a:rPr lang="en-US" sz="2000" dirty="0"/>
              <a:t>Internet connection. </a:t>
            </a:r>
            <a:endParaRPr lang="en-US" sz="2000" dirty="0" smtClean="0"/>
          </a:p>
          <a:p>
            <a:r>
              <a:rPr lang="en-US" sz="2000" dirty="0"/>
              <a:t>Files are in a central location, accessible regardless of their current Internet connection. </a:t>
            </a:r>
            <a:endParaRPr lang="en-US" sz="2000" dirty="0" smtClean="0"/>
          </a:p>
          <a:p>
            <a:r>
              <a:rPr lang="en-US" sz="2000" dirty="0"/>
              <a:t>Enables people around the world to collaborate on projects without having to travel. </a:t>
            </a:r>
            <a:endParaRPr lang="en-US" sz="2000" dirty="0" smtClean="0"/>
          </a:p>
          <a:p>
            <a:r>
              <a:rPr lang="en-US" sz="2000" dirty="0"/>
              <a:t>N</a:t>
            </a:r>
            <a:r>
              <a:rPr lang="en-US" sz="2000" dirty="0" smtClean="0"/>
              <a:t>eed </a:t>
            </a:r>
            <a:r>
              <a:rPr lang="en-US" sz="2000" dirty="0"/>
              <a:t>access rights to the server and a browser. </a:t>
            </a:r>
            <a:endParaRPr lang="en-US" sz="2000" dirty="0" smtClean="0"/>
          </a:p>
          <a:p>
            <a:r>
              <a:rPr lang="en-US" sz="2000" dirty="0" smtClean="0"/>
              <a:t>Some </a:t>
            </a:r>
            <a:r>
              <a:rPr lang="en-US" sz="2000" dirty="0"/>
              <a:t>common cloud storage services include </a:t>
            </a:r>
            <a:r>
              <a:rPr lang="en-US" sz="2000" b="1" dirty="0"/>
              <a:t>Google Docs</a:t>
            </a:r>
            <a:r>
              <a:rPr lang="en-US" sz="2000" dirty="0"/>
              <a:t>, </a:t>
            </a:r>
            <a:r>
              <a:rPr lang="en-US" sz="2000" b="1" dirty="0"/>
              <a:t>Dropbox</a:t>
            </a:r>
            <a:r>
              <a:rPr lang="en-US" sz="2000" dirty="0"/>
              <a:t>, </a:t>
            </a:r>
            <a:r>
              <a:rPr lang="en-US" sz="2000" b="1" dirty="0"/>
              <a:t>Microsoft Cloud</a:t>
            </a:r>
            <a:r>
              <a:rPr lang="en-US" sz="2000" dirty="0"/>
              <a:t>, and </a:t>
            </a:r>
            <a:r>
              <a:rPr lang="en-US" sz="2000" b="1" dirty="0"/>
              <a:t>Apple iCloud</a:t>
            </a:r>
            <a:r>
              <a:rPr lang="en-US" sz="2000" dirty="0"/>
              <a:t>. </a:t>
            </a:r>
          </a:p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60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9358" y="1825625"/>
            <a:ext cx="4805283" cy="435133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smtClean="0"/>
              <a:t>Data travels as “</a:t>
            </a:r>
            <a:r>
              <a:rPr lang="en-US" sz="2400" b="1" dirty="0" smtClean="0"/>
              <a:t>packets</a:t>
            </a:r>
            <a:r>
              <a:rPr lang="en-US" sz="2400" dirty="0" smtClean="0"/>
              <a:t>”</a:t>
            </a: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 smtClean="0"/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Divided data </a:t>
            </a:r>
            <a:r>
              <a:rPr lang="en-US" sz="2000" dirty="0"/>
              <a:t>into smaller </a:t>
            </a:r>
            <a:r>
              <a:rPr lang="en-US" sz="2000" dirty="0" smtClean="0"/>
              <a:t>pieces so </a:t>
            </a:r>
            <a:r>
              <a:rPr lang="en-US" sz="2000" dirty="0"/>
              <a:t>it </a:t>
            </a:r>
            <a:r>
              <a:rPr lang="en-US" sz="2000" dirty="0" smtClean="0"/>
              <a:t>can </a:t>
            </a:r>
            <a:r>
              <a:rPr lang="en-US" sz="2000" dirty="0"/>
              <a:t>travel faster. </a:t>
            </a:r>
            <a:endParaRPr lang="en-US" sz="2000" dirty="0" smtClean="0"/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sz="2000" dirty="0"/>
              <a:t>S</a:t>
            </a:r>
            <a:r>
              <a:rPr lang="en-US" sz="2000" dirty="0" smtClean="0"/>
              <a:t>maller </a:t>
            </a:r>
            <a:r>
              <a:rPr lang="en-US" sz="2000" dirty="0"/>
              <a:t>pieces of data are reassembled on the receiving side. </a:t>
            </a:r>
            <a:endParaRPr lang="en-US" sz="2000" dirty="0" smtClean="0"/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sz="2000" dirty="0" smtClean="0"/>
              <a:t>Packets </a:t>
            </a:r>
            <a:r>
              <a:rPr lang="en-US" sz="2000" dirty="0"/>
              <a:t>have special information added to them to ensure they are reassembled correctly.</a:t>
            </a:r>
            <a:r>
              <a:rPr lang="en-US" dirty="0"/>
              <a:t> </a:t>
            </a:r>
            <a:endParaRPr lang="en-US" dirty="0" smtClean="0"/>
          </a:p>
          <a:p>
            <a:pPr defTabSz="914400">
              <a:lnSpc>
                <a:spcPct val="100000"/>
              </a:lnSpc>
              <a:spcBef>
                <a:spcPts val="0"/>
              </a:spcBef>
            </a:pPr>
            <a:r>
              <a:rPr lang="en-US" dirty="0"/>
              <a:t>P</a:t>
            </a:r>
            <a:r>
              <a:rPr lang="en-US" dirty="0" smtClean="0"/>
              <a:t>rotocols (rules) used </a:t>
            </a:r>
            <a:r>
              <a:rPr lang="en-US" dirty="0"/>
              <a:t>depend on the type of information exchanged as well as the types of tools used to exchange it.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Data Travels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7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34537" y="1690689"/>
            <a:ext cx="8497229" cy="44862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 smtClean="0"/>
              <a:t>6 elements necessary to connect to the Internet:</a:t>
            </a:r>
            <a:r>
              <a:rPr lang="en-US" sz="2600" dirty="0"/>
              <a:t> </a:t>
            </a:r>
            <a:endParaRPr lang="en-US" sz="2600" dirty="0" smtClean="0"/>
          </a:p>
          <a:p>
            <a:r>
              <a:rPr lang="en-US" sz="2200" b="1" dirty="0" smtClean="0"/>
              <a:t>A computing device</a:t>
            </a:r>
          </a:p>
          <a:p>
            <a:r>
              <a:rPr lang="en-US" sz="2200" b="1" dirty="0" smtClean="0"/>
              <a:t>An </a:t>
            </a:r>
            <a:r>
              <a:rPr lang="en-US" sz="2200" b="1" dirty="0"/>
              <a:t>operating system </a:t>
            </a:r>
            <a:r>
              <a:rPr lang="en-US" sz="2200" dirty="0"/>
              <a:t>— the software that enables you to interact with your device. </a:t>
            </a:r>
            <a:r>
              <a:rPr lang="en-US" sz="2200" dirty="0" smtClean="0"/>
              <a:t> Windows </a:t>
            </a:r>
            <a:r>
              <a:rPr lang="en-US" sz="2200" dirty="0"/>
              <a:t>and Apple </a:t>
            </a:r>
            <a:r>
              <a:rPr lang="en-US" sz="2200" dirty="0" smtClean="0"/>
              <a:t>the </a:t>
            </a:r>
            <a:r>
              <a:rPr lang="en-US" sz="2200" dirty="0"/>
              <a:t>most </a:t>
            </a:r>
            <a:r>
              <a:rPr lang="en-US" sz="2200" dirty="0" smtClean="0"/>
              <a:t>common.</a:t>
            </a:r>
            <a:endParaRPr lang="en-US" sz="2200" dirty="0" smtClean="0"/>
          </a:p>
          <a:p>
            <a:r>
              <a:rPr lang="en-US" sz="2200" b="1" dirty="0" smtClean="0"/>
              <a:t>TCP/IP </a:t>
            </a:r>
            <a:r>
              <a:rPr lang="en-US" sz="2200" b="1" dirty="0"/>
              <a:t>(Transmission Control Protocol/Internet Protocol) </a:t>
            </a:r>
            <a:r>
              <a:rPr lang="en-US" sz="2200" dirty="0" smtClean="0"/>
              <a:t>— allows </a:t>
            </a:r>
            <a:r>
              <a:rPr lang="en-US" sz="2200" dirty="0"/>
              <a:t>your device to communicate with other devices on the </a:t>
            </a:r>
            <a:r>
              <a:rPr lang="en-US" sz="2200" dirty="0" smtClean="0"/>
              <a:t>Internet </a:t>
            </a:r>
            <a:r>
              <a:rPr lang="mr-IN" sz="2200" dirty="0" smtClean="0"/>
              <a:t>–</a:t>
            </a:r>
            <a:r>
              <a:rPr lang="en-US" sz="2200" dirty="0"/>
              <a:t> </a:t>
            </a:r>
            <a:r>
              <a:rPr lang="en-US" sz="2200" dirty="0" smtClean="0"/>
              <a:t>generally </a:t>
            </a:r>
            <a:r>
              <a:rPr lang="en-US" sz="2200" dirty="0"/>
              <a:t>in place in the device when you purchase it. </a:t>
            </a:r>
          </a:p>
          <a:p>
            <a:r>
              <a:rPr lang="en-US" sz="2200" b="1" dirty="0" smtClean="0"/>
              <a:t>Client </a:t>
            </a:r>
            <a:r>
              <a:rPr lang="en-US" sz="2200" b="1" dirty="0"/>
              <a:t>software </a:t>
            </a:r>
            <a:r>
              <a:rPr lang="en-US" sz="2200" dirty="0"/>
              <a:t>— </a:t>
            </a:r>
            <a:r>
              <a:rPr lang="en-US" sz="2200" dirty="0" smtClean="0"/>
              <a:t>software </a:t>
            </a:r>
            <a:r>
              <a:rPr lang="en-US" sz="2200" dirty="0"/>
              <a:t>on your device, such as your browser, </a:t>
            </a:r>
            <a:r>
              <a:rPr lang="en-US" sz="2200" dirty="0" smtClean="0"/>
              <a:t/>
            </a:r>
            <a:br>
              <a:rPr lang="en-US" sz="2200" dirty="0" smtClean="0"/>
            </a:br>
            <a:r>
              <a:rPr lang="en-US" sz="2200" dirty="0" smtClean="0"/>
              <a:t>e-mail </a:t>
            </a:r>
            <a:r>
              <a:rPr lang="en-US" sz="2200" dirty="0"/>
              <a:t>program or an "app" on your phone or </a:t>
            </a:r>
            <a:r>
              <a:rPr lang="en-US" sz="2200" dirty="0" smtClean="0"/>
              <a:t>tablet.</a:t>
            </a:r>
            <a:endParaRPr lang="en-US" sz="2200" dirty="0"/>
          </a:p>
          <a:p>
            <a:r>
              <a:rPr lang="en-US" sz="2200" b="1" dirty="0" smtClean="0"/>
              <a:t>An </a:t>
            </a:r>
            <a:r>
              <a:rPr lang="en-US" sz="2200" b="1" dirty="0"/>
              <a:t>Internet Service Provider (ISP) </a:t>
            </a:r>
            <a:r>
              <a:rPr lang="en-US" sz="2200" dirty="0"/>
              <a:t>— a free or fee-based service that provides the gateway between your device and the Internet. </a:t>
            </a:r>
          </a:p>
          <a:p>
            <a:r>
              <a:rPr lang="en-US" sz="2200" b="1" dirty="0" smtClean="0"/>
              <a:t>An </a:t>
            </a:r>
            <a:r>
              <a:rPr lang="en-US" sz="2200" b="1" dirty="0"/>
              <a:t>Internet address </a:t>
            </a:r>
            <a:r>
              <a:rPr lang="en-US" sz="2200" dirty="0"/>
              <a:t>— provided for your device by your ISP. You also need addresses for the </a:t>
            </a:r>
            <a:r>
              <a:rPr lang="en-US" sz="2200" b="1" dirty="0"/>
              <a:t>Web site </a:t>
            </a:r>
            <a:r>
              <a:rPr lang="en-US" sz="2200" dirty="0"/>
              <a:t>servers you want to visit.</a:t>
            </a:r>
            <a:r>
              <a:rPr lang="en-US" dirty="0"/>
              <a:t> 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to the Internet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867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2427</TotalTime>
  <Words>1070</Words>
  <Application>Microsoft Office PowerPoint</Application>
  <PresentationFormat>On-screen Show (4:3)</PresentationFormat>
  <Paragraphs>116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Mangal</vt:lpstr>
      <vt:lpstr>Office Theme</vt:lpstr>
      <vt:lpstr>Document</vt:lpstr>
      <vt:lpstr>Microsoft Word Document</vt:lpstr>
      <vt:lpstr>ICT Communications Lesson 1:  Using the Internet and the World Wide Web</vt:lpstr>
      <vt:lpstr>Objectives – Lesson 1</vt:lpstr>
      <vt:lpstr>Terminology – Lesson 1</vt:lpstr>
      <vt:lpstr>Internet vs World Wide Web</vt:lpstr>
      <vt:lpstr>Other Services</vt:lpstr>
      <vt:lpstr>Cloud</vt:lpstr>
      <vt:lpstr>Cloud Computing</vt:lpstr>
      <vt:lpstr>How Data Travels</vt:lpstr>
      <vt:lpstr>Connecting to the Internet</vt:lpstr>
      <vt:lpstr>Types of connections</vt:lpstr>
      <vt:lpstr>URL – DNS – IP address</vt:lpstr>
      <vt:lpstr>Web addresses</vt:lpstr>
      <vt:lpstr>Top level domains</vt:lpstr>
      <vt:lpstr>Internet Communications World Wide Web</vt:lpstr>
      <vt:lpstr>Key Web Technologies</vt:lpstr>
      <vt:lpstr>Web Browsers</vt:lpstr>
      <vt:lpstr>Navigating the Web - Hyperlinks</vt:lpstr>
      <vt:lpstr>Identifying Hyperlinks</vt:lpstr>
      <vt:lpstr>Other Uses for Links</vt:lpstr>
      <vt:lpstr>Browser tools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Internet Life</dc:title>
  <dc:creator>Jim Black</dc:creator>
  <cp:lastModifiedBy>Tina Strong</cp:lastModifiedBy>
  <cp:revision>125</cp:revision>
  <dcterms:created xsi:type="dcterms:W3CDTF">2015-10-05T10:58:57Z</dcterms:created>
  <dcterms:modified xsi:type="dcterms:W3CDTF">2017-10-19T17:13:08Z</dcterms:modified>
</cp:coreProperties>
</file>